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58" r:id="rId6"/>
    <p:sldId id="259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70" d="100"/>
          <a:sy n="70" d="100"/>
        </p:scale>
        <p:origin x="1075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CEE4B-8825-935A-1486-C839048F8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E6AE0-1BE2-CA41-080C-383B60FE7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82B7-961B-BAB1-B891-EDC0C6933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F11E-164E-4915-AC3F-85A6F79A43C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C2B4D-2115-DE6B-E12D-7A0FD84EB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A81E9-247D-AF6F-6337-6F731E166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40F-4035-4629-809B-20F51E34D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6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42004-740A-85EE-D927-65BF01EB1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9818B9-9ADD-298F-81A6-94CE84E7F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BDEF0-0A30-301E-B24D-C25C41188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F11E-164E-4915-AC3F-85A6F79A43C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4EFB1-E4D3-A62F-FA6D-8769BF7E1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BD22A-3769-5436-8BD5-E0BB054D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40F-4035-4629-809B-20F51E34D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3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F768B4-2F71-D6BC-8ECD-FEBF8D2A3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48EEE8-986F-0E8A-FF03-D58CA950C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F0929-B3E1-6D39-8AE9-D20AECE5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F11E-164E-4915-AC3F-85A6F79A43C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EE552-5B57-45F7-0A0D-401B2DFA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7D9A1-CDAD-63C1-ADC7-6EF37BD61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40F-4035-4629-809B-20F51E34D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8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0B119-1FA7-3FE7-E204-85813CDA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256FE-A276-811B-15EA-CA201AFAB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29638-A7B8-19B3-641A-90A0669C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F11E-164E-4915-AC3F-85A6F79A43C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B8741-7C8B-040F-D545-F097943C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63DF9-F872-1A64-61F7-2EE722659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40F-4035-4629-809B-20F51E34D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2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CCEF-FCB9-D6A7-C81B-819E94643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D3E96-26A9-45A9-A55D-1B61678A9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F60A7-BC4A-3B46-1924-00605BD2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F11E-164E-4915-AC3F-85A6F79A43C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D84B5-77BF-5BF6-BF16-D754D05EA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4F54B-61A7-2167-A66B-0930F0D97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40F-4035-4629-809B-20F51E34D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0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1DCE3-D3FB-1032-E3DA-5E3DB17E4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0C86B-A5D8-0F73-275A-722A864A2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C73BD-4D11-F441-C62E-DC54EBDC4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1B2D5-4B76-091E-7EAF-F00BB7AA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F11E-164E-4915-AC3F-85A6F79A43C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D7455-2A53-AB76-AB4F-DE1B41986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9A0CA-A494-1EEE-A361-44A43E7AF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40F-4035-4629-809B-20F51E34D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7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DE2B-4DF0-22A2-A059-8B8A91BB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8364A-9F60-9816-53FD-A67FAD80F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3939A1-DBA6-C356-27D2-0D47697BC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A4DB10-0BDF-7851-5641-D625530BE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17FD48-73F5-82C9-42C7-549C95BF3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7DD122-F4E3-21F9-5845-EB0BBA9DD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F11E-164E-4915-AC3F-85A6F79A43C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448C9E-F657-DC00-9871-27CC8E46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095FD1-5942-8932-3763-AF067F31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40F-4035-4629-809B-20F51E34D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1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DBB79-BD33-9C23-152B-AD9776EEB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0E7074-798A-11CD-4A7F-79EBB2B45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F11E-164E-4915-AC3F-85A6F79A43C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0959DB-9FB8-8DED-C535-E7046D47A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9B40D-DF43-FFD4-DA37-5BF6C0A1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40F-4035-4629-809B-20F51E34D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8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2020C-9C8F-1CF5-C57B-CAA682711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F11E-164E-4915-AC3F-85A6F79A43C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3F1E26-B8C4-DC08-9A5E-BD585AB32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D5A10-6747-E235-0422-BB0255493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40F-4035-4629-809B-20F51E34D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2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DCD89-11F8-8B5D-BF0B-FCAA0008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CCB9D-8A5A-EF7E-002B-F561A5866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89DC8D-A117-6A95-0CA3-7832A8A07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5E4102-CD2D-BD25-0373-9598CB1F4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F11E-164E-4915-AC3F-85A6F79A43C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F7414-B85D-3AEE-E6B6-88640A8D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C4632-2E04-6943-C209-49052220D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40F-4035-4629-809B-20F51E34D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2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0CFE6-6F3F-451E-2205-8D865E5BE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914E33-6602-C7A6-A71F-91CFB34E97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909AD-90CC-65F5-FC07-42E985394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4B112-A79E-EC5C-4C33-7ED28D8E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F11E-164E-4915-AC3F-85A6F79A43C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75143-4F78-639F-26DC-439969FF3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02DE3-5642-2646-80D7-8E08ABB99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40F-4035-4629-809B-20F51E34D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2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25876E-9062-D91F-09FC-AB4A95E6C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FD4BB-C9FA-D5AE-0C3A-3A93BD1FB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4706E-55DC-9A80-D19F-2B67D30A6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4F11E-164E-4915-AC3F-85A6F79A43C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97F99-463E-F2D4-0C2D-47D938E9D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FD664-24DD-76F0-82A9-E053F4159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3140F-4035-4629-809B-20F51E34D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1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824706-C780-674E-59BC-F3DDFB71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786486"/>
            <a:ext cx="9267825" cy="3242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EAC9F3-482F-5155-1828-CAAC7E6814C1}"/>
              </a:ext>
            </a:extLst>
          </p:cNvPr>
          <p:cNvSpPr txBox="1"/>
          <p:nvPr/>
        </p:nvSpPr>
        <p:spPr>
          <a:xfrm>
            <a:off x="209551" y="4191000"/>
            <a:ext cx="3473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Drawer Base w/ undermount sink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 drawer is a sink font – tilt 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Middle drawer is prepped for plumbing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MCIPEL – inset panel left, SFT10I – sink front installed top, MCP – middle drawer prepped for plumbing, MCMCL – miter corner left, MCWBR – wide bottom rail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Sink Specs – 12x 12 x 6</a:t>
            </a: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2CCE41-D27E-045A-76AC-3DF5F0C70A53}"/>
              </a:ext>
            </a:extLst>
          </p:cNvPr>
          <p:cNvSpPr txBox="1"/>
          <p:nvPr/>
        </p:nvSpPr>
        <p:spPr>
          <a:xfrm>
            <a:off x="3955577" y="4337092"/>
            <a:ext cx="27758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36 with Roll Trays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Two of them side by side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Has two roll trays installed in both cabinet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Full height cabinet to house small appliances,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show finial hinges (brass,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Cabinets will be combined to eliminate the middle seam between the cabinets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MCWBR – wide bottom rail mod</a:t>
            </a: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2C0864-FBFA-AC53-76CC-C4C9941DCE7D}"/>
              </a:ext>
            </a:extLst>
          </p:cNvPr>
          <p:cNvSpPr txBox="1"/>
          <p:nvPr/>
        </p:nvSpPr>
        <p:spPr>
          <a:xfrm>
            <a:off x="7781925" y="4133385"/>
            <a:ext cx="395332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Drawer Base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Double tiered cutlery divider drawer – DTCDB24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Same size as sink base for symmetry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MCIPER – inset end panel, MCMCR – miter corner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(Dinner plate storage) Drawer divider post set in middle drawer</a:t>
            </a: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807B86-31C7-9135-28A8-0B1E7E95E784}"/>
              </a:ext>
            </a:extLst>
          </p:cNvPr>
          <p:cNvCxnSpPr/>
          <p:nvPr/>
        </p:nvCxnSpPr>
        <p:spPr>
          <a:xfrm flipV="1">
            <a:off x="2581275" y="3657600"/>
            <a:ext cx="685800" cy="6762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F179CD-C231-6C64-F4E2-74B4A3991E6A}"/>
              </a:ext>
            </a:extLst>
          </p:cNvPr>
          <p:cNvCxnSpPr>
            <a:cxnSpLocks/>
          </p:cNvCxnSpPr>
          <p:nvPr/>
        </p:nvCxnSpPr>
        <p:spPr>
          <a:xfrm flipH="1" flipV="1">
            <a:off x="4600390" y="3481387"/>
            <a:ext cx="22899" cy="7810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BD0DA7-05FE-ACED-39EC-AB2E12141B09}"/>
              </a:ext>
            </a:extLst>
          </p:cNvPr>
          <p:cNvCxnSpPr>
            <a:cxnSpLocks/>
          </p:cNvCxnSpPr>
          <p:nvPr/>
        </p:nvCxnSpPr>
        <p:spPr>
          <a:xfrm flipH="1" flipV="1">
            <a:off x="5144598" y="3571410"/>
            <a:ext cx="35170" cy="71201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AF4F68-3F64-F7D1-E7BF-3A04DE3F6FAA}"/>
              </a:ext>
            </a:extLst>
          </p:cNvPr>
          <p:cNvCxnSpPr/>
          <p:nvPr/>
        </p:nvCxnSpPr>
        <p:spPr>
          <a:xfrm flipH="1" flipV="1">
            <a:off x="6543675" y="3657600"/>
            <a:ext cx="1238250" cy="60483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80674AB-0EF1-E99D-3A46-75302590FEA6}"/>
              </a:ext>
            </a:extLst>
          </p:cNvPr>
          <p:cNvSpPr txBox="1"/>
          <p:nvPr/>
        </p:nvSpPr>
        <p:spPr>
          <a:xfrm>
            <a:off x="0" y="162807"/>
            <a:ext cx="9714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Kitchen Perimeter Cabinets –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Harvey flat front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Inset Beaded Maple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 Color French Canvas (BM)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74F3B26-D186-DCA6-ED4B-DA22FC32D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981" y="5042524"/>
            <a:ext cx="5405438" cy="1897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EF5F76-08C2-1A82-9FC5-E72CA9882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3025" y="786486"/>
            <a:ext cx="1866535" cy="12322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AA380F-435E-026B-DCE3-7FE622FA9031}"/>
              </a:ext>
            </a:extLst>
          </p:cNvPr>
          <p:cNvSpPr txBox="1"/>
          <p:nvPr/>
        </p:nvSpPr>
        <p:spPr>
          <a:xfrm>
            <a:off x="3265452" y="1856937"/>
            <a:ext cx="1380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*hold off right now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A5AE8D-8C0C-74B7-6304-FC7F73BD46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84" t="49432" r="72797" b="26840"/>
          <a:stretch/>
        </p:blipFill>
        <p:spPr>
          <a:xfrm>
            <a:off x="9742827" y="2585573"/>
            <a:ext cx="1526930" cy="105251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D260EE-7ABC-7559-A867-D156B87438FC}"/>
              </a:ext>
            </a:extLst>
          </p:cNvPr>
          <p:cNvCxnSpPr/>
          <p:nvPr/>
        </p:nvCxnSpPr>
        <p:spPr>
          <a:xfrm>
            <a:off x="3265452" y="3923930"/>
            <a:ext cx="0" cy="189982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59DE093-3A5A-39EF-02B7-9CAAF95ACF72}"/>
              </a:ext>
            </a:extLst>
          </p:cNvPr>
          <p:cNvSpPr txBox="1"/>
          <p:nvPr/>
        </p:nvSpPr>
        <p:spPr>
          <a:xfrm>
            <a:off x="764087" y="5961169"/>
            <a:ext cx="31646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the 12’ base shoe </a:t>
            </a:r>
            <a:r>
              <a:rPr lang="en-US" sz="1050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moulding</a:t>
            </a:r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 there are no seams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9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807B86-31C7-9135-28A8-0B1E7E95E784}"/>
              </a:ext>
            </a:extLst>
          </p:cNvPr>
          <p:cNvCxnSpPr/>
          <p:nvPr/>
        </p:nvCxnSpPr>
        <p:spPr>
          <a:xfrm flipV="1">
            <a:off x="2581275" y="3657600"/>
            <a:ext cx="685800" cy="6762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F179CD-C231-6C64-F4E2-74B4A3991E6A}"/>
              </a:ext>
            </a:extLst>
          </p:cNvPr>
          <p:cNvCxnSpPr>
            <a:cxnSpLocks/>
          </p:cNvCxnSpPr>
          <p:nvPr/>
        </p:nvCxnSpPr>
        <p:spPr>
          <a:xfrm flipH="1" flipV="1">
            <a:off x="4600390" y="3481387"/>
            <a:ext cx="22899" cy="7810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BD0DA7-05FE-ACED-39EC-AB2E12141B09}"/>
              </a:ext>
            </a:extLst>
          </p:cNvPr>
          <p:cNvCxnSpPr>
            <a:cxnSpLocks/>
          </p:cNvCxnSpPr>
          <p:nvPr/>
        </p:nvCxnSpPr>
        <p:spPr>
          <a:xfrm flipH="1" flipV="1">
            <a:off x="5144598" y="3571410"/>
            <a:ext cx="35170" cy="71201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80674AB-0EF1-E99D-3A46-75302590FEA6}"/>
              </a:ext>
            </a:extLst>
          </p:cNvPr>
          <p:cNvSpPr txBox="1"/>
          <p:nvPr/>
        </p:nvSpPr>
        <p:spPr>
          <a:xfrm>
            <a:off x="0" y="162807"/>
            <a:ext cx="3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Kitchen Perimeter Cabinets – Elevation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D22987-A40A-1083-6BDA-640C21D0B56F}"/>
              </a:ext>
            </a:extLst>
          </p:cNvPr>
          <p:cNvSpPr txBox="1"/>
          <p:nvPr/>
        </p:nvSpPr>
        <p:spPr>
          <a:xfrm>
            <a:off x="4762315" y="1823769"/>
            <a:ext cx="1933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Right now this is a floating shelf</a:t>
            </a: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74F3B26-D186-DCA6-ED4B-DA22FC32D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858" y="4872049"/>
            <a:ext cx="5405438" cy="18975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FBDAF0-6391-841C-61BF-FA81F7E8A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139"/>
            <a:ext cx="8380236" cy="43399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0D8D01-837D-4808-1F63-549F1807D2DD}"/>
              </a:ext>
            </a:extLst>
          </p:cNvPr>
          <p:cNvSpPr txBox="1"/>
          <p:nvPr/>
        </p:nvSpPr>
        <p:spPr>
          <a:xfrm>
            <a:off x="2669180" y="4727956"/>
            <a:ext cx="611981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MCWBR – wide bottom rail mod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11FA67-2181-7EF2-64AD-29728A12A1CB}"/>
              </a:ext>
            </a:extLst>
          </p:cNvPr>
          <p:cNvSpPr txBox="1"/>
          <p:nvPr/>
        </p:nvSpPr>
        <p:spPr>
          <a:xfrm>
            <a:off x="5496143" y="4638675"/>
            <a:ext cx="611981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MCWBR – wide bottom rail mod</a:t>
            </a:r>
          </a:p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DTCDB24</a:t>
            </a:r>
          </a:p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DDPS – drawer divider</a:t>
            </a:r>
          </a:p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(2) APS - posts</a:t>
            </a:r>
          </a:p>
          <a:p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88AFCD-CFE1-6A89-C9D6-D20F9D805BEF}"/>
              </a:ext>
            </a:extLst>
          </p:cNvPr>
          <p:cNvCxnSpPr/>
          <p:nvPr/>
        </p:nvCxnSpPr>
        <p:spPr>
          <a:xfrm>
            <a:off x="5695950" y="4638675"/>
            <a:ext cx="1123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F6FF768-88AE-7829-AE73-74186353D376}"/>
              </a:ext>
            </a:extLst>
          </p:cNvPr>
          <p:cNvSpPr txBox="1"/>
          <p:nvPr/>
        </p:nvSpPr>
        <p:spPr>
          <a:xfrm>
            <a:off x="3934389" y="2785036"/>
            <a:ext cx="611981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MCWBR – wide bottom rail mod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468D44-9AB0-518D-AB54-B8594C909C4F}"/>
              </a:ext>
            </a:extLst>
          </p:cNvPr>
          <p:cNvSpPr txBox="1"/>
          <p:nvPr/>
        </p:nvSpPr>
        <p:spPr>
          <a:xfrm>
            <a:off x="3737559" y="3309800"/>
            <a:ext cx="138691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FB12 – 12’ base shoe</a:t>
            </a:r>
          </a:p>
        </p:txBody>
      </p:sp>
    </p:spTree>
    <p:extLst>
      <p:ext uri="{BB962C8B-B14F-4D97-AF65-F5344CB8AC3E}">
        <p14:creationId xmlns:p14="http://schemas.microsoft.com/office/powerpoint/2010/main" val="330107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F2E1144-6BCB-DC75-ED24-B123700E47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6" t="37666" r="3110" b="7529"/>
          <a:stretch/>
        </p:blipFill>
        <p:spPr>
          <a:xfrm>
            <a:off x="44443" y="701286"/>
            <a:ext cx="7155785" cy="2361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EAC9F3-482F-5155-1828-CAAC7E6814C1}"/>
              </a:ext>
            </a:extLst>
          </p:cNvPr>
          <p:cNvSpPr txBox="1"/>
          <p:nvPr/>
        </p:nvSpPr>
        <p:spPr>
          <a:xfrm>
            <a:off x="118512" y="3145868"/>
            <a:ext cx="44406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Tray Divider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Tray Divider Cabinet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side will be prepped for the wainscot custom panel showing 3 drawers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show finial hinge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2CCE41-D27E-045A-76AC-3DF5F0C70A53}"/>
              </a:ext>
            </a:extLst>
          </p:cNvPr>
          <p:cNvSpPr txBox="1"/>
          <p:nvPr/>
        </p:nvSpPr>
        <p:spPr>
          <a:xfrm>
            <a:off x="1970732" y="3902752"/>
            <a:ext cx="2667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Dishwasher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paneled DW can match the look of the wastebasket located to the right of the sink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finial hinges</a:t>
            </a: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2C0864-FBFA-AC53-76CC-C4C9941DCE7D}"/>
              </a:ext>
            </a:extLst>
          </p:cNvPr>
          <p:cNvSpPr txBox="1"/>
          <p:nvPr/>
        </p:nvSpPr>
        <p:spPr>
          <a:xfrm>
            <a:off x="4559151" y="3373455"/>
            <a:ext cx="2664512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Sink Base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36” in width to house an undermount sink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Door racks and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cabmat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included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 show final hinges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Sink : 32 x 30 x 8.5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Tilt down</a:t>
            </a: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0674AB-0EF1-E99D-3A46-75302590FEA6}"/>
              </a:ext>
            </a:extLst>
          </p:cNvPr>
          <p:cNvSpPr txBox="1"/>
          <p:nvPr/>
        </p:nvSpPr>
        <p:spPr>
          <a:xfrm>
            <a:off x="0" y="162807"/>
            <a:ext cx="8974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Kitchen Island Front–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Harvey flat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front, Inset Beaded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Maple Custom Color French Canvas (BM)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FC1D0C-DE41-59F2-B9B4-E7A947B329F3}"/>
              </a:ext>
            </a:extLst>
          </p:cNvPr>
          <p:cNvCxnSpPr>
            <a:cxnSpLocks/>
          </p:cNvCxnSpPr>
          <p:nvPr/>
        </p:nvCxnSpPr>
        <p:spPr>
          <a:xfrm flipV="1">
            <a:off x="2085975" y="2326548"/>
            <a:ext cx="0" cy="14798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7B687A-FB3D-804E-8C64-BDFBF7EFF566}"/>
              </a:ext>
            </a:extLst>
          </p:cNvPr>
          <p:cNvCxnSpPr/>
          <p:nvPr/>
        </p:nvCxnSpPr>
        <p:spPr>
          <a:xfrm flipV="1">
            <a:off x="4524375" y="2447925"/>
            <a:ext cx="0" cy="104930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28534D1-AFE4-4E05-3AF9-3AEDAC48AF70}"/>
              </a:ext>
            </a:extLst>
          </p:cNvPr>
          <p:cNvSpPr txBox="1"/>
          <p:nvPr/>
        </p:nvSpPr>
        <p:spPr>
          <a:xfrm>
            <a:off x="7526432" y="2493154"/>
            <a:ext cx="291216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Wastebasket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Includes a drawer on top and a double bin wastebasket in the bottom pullout- SD24 spice drawer in top drawer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finial hinges</a:t>
            </a: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1D4636-E2CF-B282-BE9D-95BC303F38CC}"/>
              </a:ext>
            </a:extLst>
          </p:cNvPr>
          <p:cNvCxnSpPr>
            <a:cxnSpLocks/>
          </p:cNvCxnSpPr>
          <p:nvPr/>
        </p:nvCxnSpPr>
        <p:spPr>
          <a:xfrm flipH="1">
            <a:off x="6524860" y="1850142"/>
            <a:ext cx="152376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25A8931A-7C14-2D43-84DA-74D7642FA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17" y="4973176"/>
            <a:ext cx="2847975" cy="160972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AB34AB-4560-738F-2A8B-5DDC5B6BDFE4}"/>
              </a:ext>
            </a:extLst>
          </p:cNvPr>
          <p:cNvCxnSpPr>
            <a:cxnSpLocks/>
          </p:cNvCxnSpPr>
          <p:nvPr/>
        </p:nvCxnSpPr>
        <p:spPr>
          <a:xfrm>
            <a:off x="118512" y="3067050"/>
            <a:ext cx="70216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EC60E3B-37B1-2FE6-9F3D-B2ADD7F091D9}"/>
              </a:ext>
            </a:extLst>
          </p:cNvPr>
          <p:cNvSpPr txBox="1"/>
          <p:nvPr/>
        </p:nvSpPr>
        <p:spPr>
          <a:xfrm>
            <a:off x="8078765" y="1538552"/>
            <a:ext cx="180408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BPO3UB12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Utensil pullout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Side is prepped for custom end panel</a:t>
            </a: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640E07-D3FE-958E-43C9-EB8C6910CACE}"/>
              </a:ext>
            </a:extLst>
          </p:cNvPr>
          <p:cNvSpPr txBox="1"/>
          <p:nvPr/>
        </p:nvSpPr>
        <p:spPr>
          <a:xfrm>
            <a:off x="1736708" y="6279695"/>
            <a:ext cx="26276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board </a:t>
            </a:r>
            <a:r>
              <a:rPr lang="en-US" sz="1050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moulding</a:t>
            </a:r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used on sides and back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1BB8457-C24C-EBB8-C4C2-F93B5A227CA1}"/>
              </a:ext>
            </a:extLst>
          </p:cNvPr>
          <p:cNvCxnSpPr/>
          <p:nvPr/>
        </p:nvCxnSpPr>
        <p:spPr>
          <a:xfrm>
            <a:off x="504825" y="2326548"/>
            <a:ext cx="0" cy="8889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6FBB6F6-BA25-7C06-AB6E-81ED56A55977}"/>
              </a:ext>
            </a:extLst>
          </p:cNvPr>
          <p:cNvCxnSpPr/>
          <p:nvPr/>
        </p:nvCxnSpPr>
        <p:spPr>
          <a:xfrm flipH="1">
            <a:off x="118512" y="815708"/>
            <a:ext cx="70216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60BD83C-C293-DA4A-6A37-CEF8C2C3ACBC}"/>
              </a:ext>
            </a:extLst>
          </p:cNvPr>
          <p:cNvCxnSpPr>
            <a:cxnSpLocks/>
          </p:cNvCxnSpPr>
          <p:nvPr/>
        </p:nvCxnSpPr>
        <p:spPr>
          <a:xfrm flipH="1">
            <a:off x="5676463" y="2338365"/>
            <a:ext cx="19750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A66EAF44-6B98-2FF2-23B5-06FD327F38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39" t="37819" r="3639" b="8500"/>
          <a:stretch/>
        </p:blipFill>
        <p:spPr>
          <a:xfrm>
            <a:off x="6072389" y="4688546"/>
            <a:ext cx="5816832" cy="18943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830918-72E1-0E0C-E4E8-4F102B28C8FF}"/>
              </a:ext>
            </a:extLst>
          </p:cNvPr>
          <p:cNvSpPr txBox="1"/>
          <p:nvPr/>
        </p:nvSpPr>
        <p:spPr>
          <a:xfrm>
            <a:off x="7417465" y="3806372"/>
            <a:ext cx="31646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the 10’ base shoe </a:t>
            </a:r>
            <a:r>
              <a:rPr lang="en-US" sz="1050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moulding</a:t>
            </a:r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 there are no seams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A9C9695-4DE4-95FD-D677-FA87A270B9F6}"/>
              </a:ext>
            </a:extLst>
          </p:cNvPr>
          <p:cNvCxnSpPr/>
          <p:nvPr/>
        </p:nvCxnSpPr>
        <p:spPr>
          <a:xfrm flipH="1" flipV="1">
            <a:off x="6862439" y="3215538"/>
            <a:ext cx="949911" cy="645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0674AB-0EF1-E99D-3A46-75302590FEA6}"/>
              </a:ext>
            </a:extLst>
          </p:cNvPr>
          <p:cNvSpPr txBox="1"/>
          <p:nvPr/>
        </p:nvSpPr>
        <p:spPr>
          <a:xfrm>
            <a:off x="0" y="162807"/>
            <a:ext cx="3083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Kitchen Island Front– elevation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640E07-D3FE-958E-43C9-EB8C6910CACE}"/>
              </a:ext>
            </a:extLst>
          </p:cNvPr>
          <p:cNvSpPr txBox="1"/>
          <p:nvPr/>
        </p:nvSpPr>
        <p:spPr>
          <a:xfrm>
            <a:off x="324434" y="4580927"/>
            <a:ext cx="27622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board </a:t>
            </a:r>
            <a:r>
              <a:rPr lang="en-US" sz="1050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moulding</a:t>
            </a:r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used around entire island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5A8931A-7C14-2D43-84DA-74D7642FA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4874021"/>
            <a:ext cx="2847975" cy="16097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4A0D383-4FEB-493E-BB0A-79A5FB001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900" y="3959621"/>
            <a:ext cx="2609850" cy="2524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1CE2E5-85A3-8737-5F70-F796ABF3E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990" y="4341239"/>
            <a:ext cx="1941164" cy="23517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37B84E-50BD-92F6-E69E-8EA230485D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0675" y="1259793"/>
            <a:ext cx="2400300" cy="2514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C61D37-9D6C-4B2B-B7C9-D046683DB374}"/>
              </a:ext>
            </a:extLst>
          </p:cNvPr>
          <p:cNvSpPr txBox="1"/>
          <p:nvPr/>
        </p:nvSpPr>
        <p:spPr>
          <a:xfrm>
            <a:off x="4945856" y="1885823"/>
            <a:ext cx="61198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pullout-</a:t>
            </a:r>
            <a:r>
              <a:rPr lang="en-US" sz="1050" dirty="0">
                <a:solidFill>
                  <a:schemeClr val="accent2"/>
                </a:solidFill>
              </a:rPr>
              <a:t> SD24 </a:t>
            </a:r>
            <a:endParaRPr lang="en-US" sz="10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C222F7-A567-04BE-9498-EB2DC68254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434" y="656214"/>
            <a:ext cx="7967663" cy="363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55E30E-8968-A800-61F6-595D0AB0E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789648"/>
            <a:ext cx="6712072" cy="23008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2C0864-FBFA-AC53-76CC-C4C9941DCE7D}"/>
              </a:ext>
            </a:extLst>
          </p:cNvPr>
          <p:cNvSpPr txBox="1"/>
          <p:nvPr/>
        </p:nvSpPr>
        <p:spPr>
          <a:xfrm>
            <a:off x="3552825" y="3498300"/>
            <a:ext cx="344804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(3) Separate open bookcases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12” deep cabinets with small drawer at the top</a:t>
            </a: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0674AB-0EF1-E99D-3A46-75302590FEA6}"/>
              </a:ext>
            </a:extLst>
          </p:cNvPr>
          <p:cNvSpPr txBox="1"/>
          <p:nvPr/>
        </p:nvSpPr>
        <p:spPr>
          <a:xfrm>
            <a:off x="0" y="162807"/>
            <a:ext cx="891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Kitchen Island Back–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Harvey flat front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Inset Beaded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Maple Custom Color French Canvas (BM)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7B687A-FB3D-804E-8C64-BDFBF7EFF566}"/>
              </a:ext>
            </a:extLst>
          </p:cNvPr>
          <p:cNvCxnSpPr/>
          <p:nvPr/>
        </p:nvCxnSpPr>
        <p:spPr>
          <a:xfrm flipV="1">
            <a:off x="4171950" y="2395151"/>
            <a:ext cx="0" cy="104930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C640E07-D3FE-958E-43C9-EB8C6910CACE}"/>
              </a:ext>
            </a:extLst>
          </p:cNvPr>
          <p:cNvSpPr txBox="1"/>
          <p:nvPr/>
        </p:nvSpPr>
        <p:spPr>
          <a:xfrm>
            <a:off x="324434" y="4580927"/>
            <a:ext cx="27558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board </a:t>
            </a:r>
            <a:r>
              <a:rPr lang="en-US" sz="1050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moulding</a:t>
            </a:r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used on all sides of island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5A8931A-7C14-2D43-84DA-74D7642FA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2" y="4874021"/>
            <a:ext cx="2847975" cy="160972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31A2E2-1F81-E5BC-9844-0DD1273E6DB5}"/>
              </a:ext>
            </a:extLst>
          </p:cNvPr>
          <p:cNvCxnSpPr/>
          <p:nvPr/>
        </p:nvCxnSpPr>
        <p:spPr>
          <a:xfrm flipV="1">
            <a:off x="1343025" y="2938254"/>
            <a:ext cx="0" cy="16426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AE4D5F4-ACA2-4FCA-EE8F-FC7FF6720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586" y="4471115"/>
            <a:ext cx="6073452" cy="20126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8A45C2-A54E-01DB-DF29-134D5B17E6AE}"/>
              </a:ext>
            </a:extLst>
          </p:cNvPr>
          <p:cNvSpPr txBox="1"/>
          <p:nvPr/>
        </p:nvSpPr>
        <p:spPr>
          <a:xfrm>
            <a:off x="7417465" y="3806372"/>
            <a:ext cx="31646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the 10’ base shoe </a:t>
            </a:r>
            <a:r>
              <a:rPr lang="en-US" sz="1050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moulding</a:t>
            </a:r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 there are no seams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10374BE-AEEC-3372-3AA9-8A38FA6CABA5}"/>
              </a:ext>
            </a:extLst>
          </p:cNvPr>
          <p:cNvCxnSpPr/>
          <p:nvPr/>
        </p:nvCxnSpPr>
        <p:spPr>
          <a:xfrm flipH="1" flipV="1">
            <a:off x="6862439" y="3215538"/>
            <a:ext cx="949911" cy="645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9A0BD9D-1BE5-CCFE-5002-5AF20D15B592}"/>
              </a:ext>
            </a:extLst>
          </p:cNvPr>
          <p:cNvSpPr txBox="1"/>
          <p:nvPr/>
        </p:nvSpPr>
        <p:spPr>
          <a:xfrm>
            <a:off x="7087301" y="1255798"/>
            <a:ext cx="2284600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B36FWDBD –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MCWBR – wide bottom rail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DLDR – no cabinet doors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MCMI – matching interior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MCRD – reduce depth 12”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MCPLP – ¾” prep cab for end panel</a:t>
            </a: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8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D6F143-FF00-7580-AE57-20A5BB112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164068"/>
            <a:ext cx="6830981" cy="37983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EAC9F3-482F-5155-1828-CAAC7E6814C1}"/>
              </a:ext>
            </a:extLst>
          </p:cNvPr>
          <p:cNvSpPr txBox="1"/>
          <p:nvPr/>
        </p:nvSpPr>
        <p:spPr>
          <a:xfrm>
            <a:off x="7034588" y="1546450"/>
            <a:ext cx="4219425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Island Details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island has a tray divider, sink base, wastebasket, container storage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Open storage on the back with top drawers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two dividers for a junk drawer</a:t>
            </a: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0674AB-0EF1-E99D-3A46-75302590FEA6}"/>
              </a:ext>
            </a:extLst>
          </p:cNvPr>
          <p:cNvSpPr txBox="1"/>
          <p:nvPr/>
        </p:nvSpPr>
        <p:spPr>
          <a:xfrm>
            <a:off x="0" y="162807"/>
            <a:ext cx="9413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Kitchen Island Floor Plan–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Harvey flat front,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Inset Beaded Maple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 Color French Canvas (BM)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08716B-71DC-409D-5F26-67249D954AA2}"/>
              </a:ext>
            </a:extLst>
          </p:cNvPr>
          <p:cNvSpPr txBox="1"/>
          <p:nvPr/>
        </p:nvSpPr>
        <p:spPr>
          <a:xfrm>
            <a:off x="1768133" y="1726091"/>
            <a:ext cx="92845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</a:p>
          <a:p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Waste Basket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9F9F52-DF95-E691-C498-AD916E77F901}"/>
              </a:ext>
            </a:extLst>
          </p:cNvPr>
          <p:cNvSpPr txBox="1"/>
          <p:nvPr/>
        </p:nvSpPr>
        <p:spPr>
          <a:xfrm>
            <a:off x="3466541" y="1310593"/>
            <a:ext cx="6944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Sink base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4EABEF-B7B9-00A9-D47E-2CC3ED813051}"/>
              </a:ext>
            </a:extLst>
          </p:cNvPr>
          <p:cNvSpPr txBox="1"/>
          <p:nvPr/>
        </p:nvSpPr>
        <p:spPr>
          <a:xfrm>
            <a:off x="3055371" y="2446696"/>
            <a:ext cx="15167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Open bookcase cabinets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706F38-836F-B953-8F7D-DFD9DE1B1DA5}"/>
              </a:ext>
            </a:extLst>
          </p:cNvPr>
          <p:cNvSpPr txBox="1"/>
          <p:nvPr/>
        </p:nvSpPr>
        <p:spPr>
          <a:xfrm>
            <a:off x="7205962" y="4603941"/>
            <a:ext cx="35038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Island Side Detail – “custom wainscot panel”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side of the island will show three drawer fronts that equal the same spacing as the back cabinetry ( Standard three drawer base)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shoe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moulding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wrap the entire island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flat panel on sides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646F1A-64C9-3042-7F7B-49D70462C864}"/>
              </a:ext>
            </a:extLst>
          </p:cNvPr>
          <p:cNvSpPr txBox="1"/>
          <p:nvPr/>
        </p:nvSpPr>
        <p:spPr>
          <a:xfrm>
            <a:off x="6112031" y="1996572"/>
            <a:ext cx="56137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Tray</a:t>
            </a:r>
          </a:p>
          <a:p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divider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5B1449-0CF0-52CA-904E-7B5508217620}"/>
              </a:ext>
            </a:extLst>
          </p:cNvPr>
          <p:cNvSpPr txBox="1"/>
          <p:nvPr/>
        </p:nvSpPr>
        <p:spPr>
          <a:xfrm>
            <a:off x="885407" y="2077364"/>
            <a:ext cx="101021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Container</a:t>
            </a:r>
          </a:p>
          <a:p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Pullout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FA92D9-0059-4338-2DB3-E5D938F3935B}"/>
              </a:ext>
            </a:extLst>
          </p:cNvPr>
          <p:cNvSpPr/>
          <p:nvPr/>
        </p:nvSpPr>
        <p:spPr>
          <a:xfrm>
            <a:off x="503499" y="4363656"/>
            <a:ext cx="2303362" cy="9664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150E6C-F3F9-CC8A-D584-1CAAC518ECF8}"/>
              </a:ext>
            </a:extLst>
          </p:cNvPr>
          <p:cNvSpPr/>
          <p:nvPr/>
        </p:nvSpPr>
        <p:spPr>
          <a:xfrm>
            <a:off x="930779" y="4363656"/>
            <a:ext cx="45719" cy="9664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FFB532-4C09-1AB0-315C-4FBBE79D159E}"/>
              </a:ext>
            </a:extLst>
          </p:cNvPr>
          <p:cNvSpPr/>
          <p:nvPr/>
        </p:nvSpPr>
        <p:spPr>
          <a:xfrm>
            <a:off x="1340717" y="4363656"/>
            <a:ext cx="45719" cy="9664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03BA3C-9E99-B0F2-24BC-C62A5DE2FC9E}"/>
              </a:ext>
            </a:extLst>
          </p:cNvPr>
          <p:cNvSpPr/>
          <p:nvPr/>
        </p:nvSpPr>
        <p:spPr>
          <a:xfrm>
            <a:off x="1837878" y="4363656"/>
            <a:ext cx="45719" cy="9664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8CCF23-D3D6-B0F9-D74F-BBD4C453C7A1}"/>
              </a:ext>
            </a:extLst>
          </p:cNvPr>
          <p:cNvSpPr/>
          <p:nvPr/>
        </p:nvSpPr>
        <p:spPr>
          <a:xfrm>
            <a:off x="2279913" y="4363656"/>
            <a:ext cx="45719" cy="9664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FFB02B-1401-9DAA-D598-DF5932849A30}"/>
              </a:ext>
            </a:extLst>
          </p:cNvPr>
          <p:cNvSpPr txBox="1"/>
          <p:nvPr/>
        </p:nvSpPr>
        <p:spPr>
          <a:xfrm>
            <a:off x="472351" y="5484941"/>
            <a:ext cx="350383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(2) B36WD Interior Details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Place 4 dividers evenly spaced in two of the B36BD top drawers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36” in length, RD to 12”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(4) TDD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109624F-FFD8-9E28-CADD-30188E0A715E}"/>
              </a:ext>
            </a:extLst>
          </p:cNvPr>
          <p:cNvCxnSpPr/>
          <p:nvPr/>
        </p:nvCxnSpPr>
        <p:spPr>
          <a:xfrm flipV="1">
            <a:off x="1386436" y="2976220"/>
            <a:ext cx="0" cy="1213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3DD5905-F098-730D-5A2E-EC36561FFE7D}"/>
              </a:ext>
            </a:extLst>
          </p:cNvPr>
          <p:cNvCxnSpPr/>
          <p:nvPr/>
        </p:nvCxnSpPr>
        <p:spPr>
          <a:xfrm flipV="1">
            <a:off x="2367023" y="3049929"/>
            <a:ext cx="578734" cy="109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6A8F922-78A0-3DD2-2C84-62559DCFB197}"/>
              </a:ext>
            </a:extLst>
          </p:cNvPr>
          <p:cNvSpPr/>
          <p:nvPr/>
        </p:nvSpPr>
        <p:spPr>
          <a:xfrm>
            <a:off x="381740" y="1996572"/>
            <a:ext cx="284085" cy="1962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026392-9D7D-00B5-50D0-BDCE20E312C8}"/>
              </a:ext>
            </a:extLst>
          </p:cNvPr>
          <p:cNvSpPr txBox="1"/>
          <p:nvPr/>
        </p:nvSpPr>
        <p:spPr>
          <a:xfrm>
            <a:off x="5127627" y="2745184"/>
            <a:ext cx="1265090" cy="369332"/>
          </a:xfrm>
          <a:prstGeom prst="rect">
            <a:avLst/>
          </a:prstGeom>
          <a:solidFill>
            <a:srgbClr val="FFFBF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B36FWDBD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B2D79C-32FB-2395-5DC5-A3518A0F0B5C}"/>
              </a:ext>
            </a:extLst>
          </p:cNvPr>
          <p:cNvSpPr txBox="1"/>
          <p:nvPr/>
        </p:nvSpPr>
        <p:spPr>
          <a:xfrm>
            <a:off x="3222849" y="2757926"/>
            <a:ext cx="1265090" cy="369332"/>
          </a:xfrm>
          <a:prstGeom prst="rect">
            <a:avLst/>
          </a:prstGeom>
          <a:solidFill>
            <a:srgbClr val="FFFBF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B36FWDBD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727F73-342D-BC2A-05C9-6DC74E2FC306}"/>
              </a:ext>
            </a:extLst>
          </p:cNvPr>
          <p:cNvSpPr txBox="1"/>
          <p:nvPr/>
        </p:nvSpPr>
        <p:spPr>
          <a:xfrm>
            <a:off x="1203974" y="2745184"/>
            <a:ext cx="1265090" cy="369332"/>
          </a:xfrm>
          <a:prstGeom prst="rect">
            <a:avLst/>
          </a:prstGeom>
          <a:solidFill>
            <a:srgbClr val="FFFBF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B36FWDBD</a:t>
            </a:r>
          </a:p>
        </p:txBody>
      </p:sp>
    </p:spTree>
    <p:extLst>
      <p:ext uri="{BB962C8B-B14F-4D97-AF65-F5344CB8AC3E}">
        <p14:creationId xmlns:p14="http://schemas.microsoft.com/office/powerpoint/2010/main" val="84916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0674AB-0EF1-E99D-3A46-75302590FEA6}"/>
              </a:ext>
            </a:extLst>
          </p:cNvPr>
          <p:cNvSpPr txBox="1"/>
          <p:nvPr/>
        </p:nvSpPr>
        <p:spPr>
          <a:xfrm>
            <a:off x="0" y="162807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Floor plan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4C13C1-DB8B-F34C-F557-50EB88890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20" y="1062485"/>
            <a:ext cx="10550324" cy="49061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268156-67D7-4D3F-419B-F34211398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663" y="3515553"/>
            <a:ext cx="1234996" cy="26313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AF13B1-2C1A-0B11-560A-B4DEBC646997}"/>
              </a:ext>
            </a:extLst>
          </p:cNvPr>
          <p:cNvSpPr txBox="1"/>
          <p:nvPr/>
        </p:nvSpPr>
        <p:spPr>
          <a:xfrm>
            <a:off x="4224112" y="5129155"/>
            <a:ext cx="904415" cy="276999"/>
          </a:xfrm>
          <a:prstGeom prst="rect">
            <a:avLst/>
          </a:prstGeom>
          <a:solidFill>
            <a:srgbClr val="FFFBF0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B36FWDBD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B16737-1A85-D343-102E-B26148235FE3}"/>
              </a:ext>
            </a:extLst>
          </p:cNvPr>
          <p:cNvSpPr txBox="1"/>
          <p:nvPr/>
        </p:nvSpPr>
        <p:spPr>
          <a:xfrm>
            <a:off x="5453774" y="5129155"/>
            <a:ext cx="904415" cy="276999"/>
          </a:xfrm>
          <a:prstGeom prst="rect">
            <a:avLst/>
          </a:prstGeom>
          <a:solidFill>
            <a:srgbClr val="FFFBF0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B36FWDBD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6CF57A-8ED8-EC8D-F939-4C9AA7AEBC14}"/>
              </a:ext>
            </a:extLst>
          </p:cNvPr>
          <p:cNvSpPr txBox="1"/>
          <p:nvPr/>
        </p:nvSpPr>
        <p:spPr>
          <a:xfrm>
            <a:off x="6811586" y="5129154"/>
            <a:ext cx="904415" cy="276999"/>
          </a:xfrm>
          <a:prstGeom prst="rect">
            <a:avLst/>
          </a:prstGeom>
          <a:solidFill>
            <a:srgbClr val="FFFBF0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B36FWDBD</a:t>
            </a:r>
          </a:p>
        </p:txBody>
      </p:sp>
      <p:pic>
        <p:nvPicPr>
          <p:cNvPr id="8" name="Picture 7" descr="A close-up of a metal hinge&#10;&#10;Description automatically generated">
            <a:extLst>
              <a:ext uri="{FF2B5EF4-FFF2-40B4-BE49-F238E27FC236}">
                <a16:creationId xmlns:a16="http://schemas.microsoft.com/office/drawing/2014/main" id="{35E540DC-5DFE-5E31-6411-34D7CA1E1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627" y="1924853"/>
            <a:ext cx="1507068" cy="14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58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15815</TotalTime>
  <Words>631</Words>
  <Application>Microsoft Office PowerPoint</Application>
  <PresentationFormat>Widescreen</PresentationFormat>
  <Paragraphs>93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Shauna Lueken</dc:creator>
  <cp:lastModifiedBy>Shauna Lueken</cp:lastModifiedBy>
  <cp:revision>13</cp:revision>
  <dcterms:created xsi:type="dcterms:W3CDTF">2023-07-06T18:53:26Z</dcterms:created>
  <dcterms:modified xsi:type="dcterms:W3CDTF">2023-08-02T17:46:27Z</dcterms:modified>
</cp:coreProperties>
</file>